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6"/>
  </p:notesMasterIdLst>
  <p:sldIdLst>
    <p:sldId id="256" r:id="rId2"/>
    <p:sldId id="538" r:id="rId3"/>
    <p:sldId id="541" r:id="rId4"/>
    <p:sldId id="431" r:id="rId5"/>
    <p:sldId id="261" r:id="rId6"/>
    <p:sldId id="539" r:id="rId7"/>
    <p:sldId id="540" r:id="rId8"/>
    <p:sldId id="427" r:id="rId9"/>
    <p:sldId id="279" r:id="rId10"/>
    <p:sldId id="283" r:id="rId11"/>
    <p:sldId id="271" r:id="rId12"/>
    <p:sldId id="413" r:id="rId13"/>
    <p:sldId id="544" r:id="rId14"/>
    <p:sldId id="275" r:id="rId15"/>
    <p:sldId id="280" r:id="rId16"/>
    <p:sldId id="277" r:id="rId17"/>
    <p:sldId id="276" r:id="rId18"/>
    <p:sldId id="417" r:id="rId19"/>
    <p:sldId id="287" r:id="rId20"/>
    <p:sldId id="298" r:id="rId21"/>
    <p:sldId id="498" r:id="rId22"/>
    <p:sldId id="500" r:id="rId23"/>
    <p:sldId id="501" r:id="rId24"/>
    <p:sldId id="502" r:id="rId25"/>
    <p:sldId id="503" r:id="rId26"/>
    <p:sldId id="504" r:id="rId27"/>
    <p:sldId id="505" r:id="rId28"/>
    <p:sldId id="560" r:id="rId29"/>
    <p:sldId id="297" r:id="rId30"/>
    <p:sldId id="300" r:id="rId31"/>
    <p:sldId id="323" r:id="rId32"/>
    <p:sldId id="324" r:id="rId33"/>
    <p:sldId id="326" r:id="rId34"/>
    <p:sldId id="564" r:id="rId35"/>
    <p:sldId id="565" r:id="rId36"/>
    <p:sldId id="474" r:id="rId37"/>
    <p:sldId id="338" r:id="rId38"/>
    <p:sldId id="561" r:id="rId39"/>
    <p:sldId id="563" r:id="rId40"/>
    <p:sldId id="337" r:id="rId41"/>
    <p:sldId id="289" r:id="rId42"/>
    <p:sldId id="342" r:id="rId43"/>
    <p:sldId id="332" r:id="rId44"/>
    <p:sldId id="357" r:id="rId45"/>
    <p:sldId id="526" r:id="rId46"/>
    <p:sldId id="451" r:id="rId47"/>
    <p:sldId id="457" r:id="rId48"/>
    <p:sldId id="527" r:id="rId49"/>
    <p:sldId id="346" r:id="rId50"/>
    <p:sldId id="347" r:id="rId51"/>
    <p:sldId id="354" r:id="rId52"/>
    <p:sldId id="361" r:id="rId53"/>
    <p:sldId id="467" r:id="rId54"/>
    <p:sldId id="291" r:id="rId55"/>
    <p:sldId id="359" r:id="rId56"/>
    <p:sldId id="358" r:id="rId57"/>
    <p:sldId id="378" r:id="rId58"/>
    <p:sldId id="531" r:id="rId59"/>
    <p:sldId id="532" r:id="rId60"/>
    <p:sldId id="381" r:id="rId61"/>
    <p:sldId id="382" r:id="rId62"/>
    <p:sldId id="389" r:id="rId63"/>
    <p:sldId id="392" r:id="rId64"/>
    <p:sldId id="534" r:id="rId65"/>
    <p:sldId id="528" r:id="rId66"/>
    <p:sldId id="530" r:id="rId67"/>
    <p:sldId id="394" r:id="rId68"/>
    <p:sldId id="458" r:id="rId69"/>
    <p:sldId id="290" r:id="rId70"/>
    <p:sldId id="470" r:id="rId71"/>
    <p:sldId id="472" r:id="rId72"/>
    <p:sldId id="257" r:id="rId73"/>
    <p:sldId id="480" r:id="rId74"/>
    <p:sldId id="479" r:id="rId75"/>
    <p:sldId id="478" r:id="rId76"/>
    <p:sldId id="516" r:id="rId77"/>
    <p:sldId id="293" r:id="rId78"/>
    <p:sldId id="559" r:id="rId79"/>
    <p:sldId id="558" r:id="rId80"/>
    <p:sldId id="373" r:id="rId81"/>
    <p:sldId id="408" r:id="rId82"/>
    <p:sldId id="412" r:id="rId83"/>
    <p:sldId id="403" r:id="rId84"/>
    <p:sldId id="414" r:id="rId85"/>
    <p:sldId id="416" r:id="rId86"/>
    <p:sldId id="418" r:id="rId87"/>
    <p:sldId id="419" r:id="rId88"/>
    <p:sldId id="424" r:id="rId89"/>
    <p:sldId id="433" r:id="rId90"/>
    <p:sldId id="434" r:id="rId91"/>
    <p:sldId id="442" r:id="rId92"/>
    <p:sldId id="443" r:id="rId93"/>
    <p:sldId id="445" r:id="rId94"/>
    <p:sldId id="446" r:id="rId95"/>
    <p:sldId id="448" r:id="rId96"/>
    <p:sldId id="450" r:id="rId97"/>
    <p:sldId id="455" r:id="rId98"/>
    <p:sldId id="469" r:id="rId99"/>
    <p:sldId id="484" r:id="rId100"/>
    <p:sldId id="485" r:id="rId101"/>
    <p:sldId id="486" r:id="rId102"/>
    <p:sldId id="491" r:id="rId103"/>
    <p:sldId id="492" r:id="rId104"/>
    <p:sldId id="493" r:id="rId105"/>
    <p:sldId id="495" r:id="rId106"/>
    <p:sldId id="497" r:id="rId107"/>
    <p:sldId id="506" r:id="rId108"/>
    <p:sldId id="507" r:id="rId109"/>
    <p:sldId id="508" r:id="rId110"/>
    <p:sldId id="509" r:id="rId111"/>
    <p:sldId id="510" r:id="rId112"/>
    <p:sldId id="511" r:id="rId113"/>
    <p:sldId id="512" r:id="rId114"/>
    <p:sldId id="513" r:id="rId115"/>
    <p:sldId id="519" r:id="rId116"/>
    <p:sldId id="520" r:id="rId117"/>
    <p:sldId id="521" r:id="rId118"/>
    <p:sldId id="535" r:id="rId119"/>
    <p:sldId id="536" r:id="rId120"/>
    <p:sldId id="537" r:id="rId121"/>
    <p:sldId id="545" r:id="rId122"/>
    <p:sldId id="546" r:id="rId123"/>
    <p:sldId id="547" r:id="rId124"/>
    <p:sldId id="548" r:id="rId125"/>
    <p:sldId id="549" r:id="rId126"/>
    <p:sldId id="550" r:id="rId127"/>
    <p:sldId id="551" r:id="rId128"/>
    <p:sldId id="552" r:id="rId129"/>
    <p:sldId id="553" r:id="rId130"/>
    <p:sldId id="554" r:id="rId131"/>
    <p:sldId id="555" r:id="rId132"/>
    <p:sldId id="556" r:id="rId133"/>
    <p:sldId id="557" r:id="rId134"/>
    <p:sldId id="404" r:id="rId13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1" autoAdjust="0"/>
    <p:restoredTop sz="81294" autoAdjust="0"/>
  </p:normalViewPr>
  <p:slideViewPr>
    <p:cSldViewPr snapToGrid="0">
      <p:cViewPr varScale="1">
        <p:scale>
          <a:sx n="91" d="100"/>
          <a:sy n="91" d="100"/>
        </p:scale>
        <p:origin x="1464" y="78"/>
      </p:cViewPr>
      <p:guideLst>
        <p:guide orient="horz" pos="4224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Relationship Id="rId4" Type="http://schemas.openxmlformats.org/officeDocument/2006/relationships/image" Target="../media/image94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image" Target="../media/image16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image" Target="../media/image17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image" Target="../media/image209.emf"/><Relationship Id="rId1" Type="http://schemas.openxmlformats.org/officeDocument/2006/relationships/image" Target="../media/image208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image" Target="../media/image21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03/06/2015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as-t-on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Enchainer</a:t>
            </a:r>
            <a:r>
              <a:rPr lang="fr-FR" baseline="0" dirty="0" smtClean="0"/>
              <a:t> dessus.</a:t>
            </a:r>
          </a:p>
          <a:p>
            <a:r>
              <a:rPr lang="fr-FR" baseline="0" dirty="0" smtClean="0"/>
              <a:t>Trace? Population? Trace -&gt; ST</a:t>
            </a:r>
          </a:p>
          <a:p>
            <a:r>
              <a:rPr lang="fr-FR" baseline="0" dirty="0" smtClean="0"/>
              <a:t>On a besoin d’une population pour découper en phase</a:t>
            </a:r>
          </a:p>
          <a:p>
            <a:r>
              <a:rPr lang="fr-FR" baseline="0" dirty="0" smtClean="0"/>
              <a:t>Trace -&gt; discrétisée selon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514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338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722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manque:</a:t>
            </a:r>
          </a:p>
          <a:p>
            <a:endParaRPr lang="fr-FR" dirty="0" smtClean="0"/>
          </a:p>
          <a:p>
            <a:r>
              <a:rPr lang="fr-FR" dirty="0" smtClean="0"/>
              <a:t>Argumenter-&gt;</a:t>
            </a:r>
            <a:r>
              <a:rPr lang="fr-FR" baseline="0" dirty="0" smtClean="0"/>
              <a:t>dans le schéma, soit trait coupe hauteur, largeur, soit pas trait de coupe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658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55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066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QU’est-ce qu’apporte en plus l’outil</a:t>
            </a:r>
          </a:p>
          <a:p>
            <a:r>
              <a:rPr lang="fr-FR" dirty="0" smtClean="0"/>
              <a:t>-&gt; </a:t>
            </a:r>
            <a:r>
              <a:rPr lang="fr-FR" dirty="0" err="1" smtClean="0"/>
              <a:t>overview</a:t>
            </a:r>
            <a:r>
              <a:rPr lang="fr-FR" dirty="0" smtClean="0"/>
              <a:t> général?</a:t>
            </a:r>
          </a:p>
          <a:p>
            <a:r>
              <a:rPr lang="fr-FR" dirty="0" smtClean="0"/>
              <a:t>Faire ressortir</a:t>
            </a:r>
            <a:r>
              <a:rPr lang="fr-FR" baseline="0" dirty="0" smtClean="0"/>
              <a:t> que quand on zoome on garde le contexte-&gt; IHM</a:t>
            </a:r>
          </a:p>
          <a:p>
            <a:r>
              <a:rPr lang="fr-FR" baseline="0" dirty="0" smtClean="0"/>
              <a:t>Pas parler tout de suite de l’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58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(a voir)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072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Présente</a:t>
            </a:r>
            <a:r>
              <a:rPr lang="fr-FR" baseline="0" dirty="0" smtClean="0"/>
              <a:t>r les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anecdotiques dans un seul slide, ex: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de l’outil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83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moyen/objet</a:t>
            </a:r>
          </a:p>
          <a:p>
            <a:r>
              <a:rPr lang="fr-FR" dirty="0" err="1" smtClean="0"/>
              <a:t>Microscopic</a:t>
            </a:r>
            <a:r>
              <a:rPr lang="fr-FR" baseline="0" dirty="0" smtClean="0"/>
              <a:t> observation-&gt; matrix </a:t>
            </a:r>
            <a:r>
              <a:rPr lang="fr-FR" baseline="0" dirty="0" err="1" smtClean="0"/>
              <a:t>generation</a:t>
            </a:r>
            <a:endParaRPr lang="fr-FR" baseline="0" dirty="0" smtClean="0"/>
          </a:p>
          <a:p>
            <a:r>
              <a:rPr lang="fr-FR" baseline="0" dirty="0" smtClean="0"/>
              <a:t>Virer microscope et disquette</a:t>
            </a:r>
          </a:p>
          <a:p>
            <a:r>
              <a:rPr lang="fr-FR" baseline="0" dirty="0" err="1" smtClean="0"/>
              <a:t>Gloabelemtn</a:t>
            </a:r>
            <a:r>
              <a:rPr lang="fr-FR" baseline="0" dirty="0" smtClean="0"/>
              <a:t>, alléger le slide</a:t>
            </a:r>
          </a:p>
          <a:p>
            <a:r>
              <a:rPr lang="fr-FR" baseline="0" dirty="0" smtClean="0"/>
              <a:t>Time slice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: trop flou,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explication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6814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Redondant…</a:t>
            </a:r>
          </a:p>
          <a:p>
            <a:r>
              <a:rPr lang="fr-FR" dirty="0" smtClean="0"/>
              <a:t>Attention aux icônes…</a:t>
            </a:r>
          </a:p>
          <a:p>
            <a:r>
              <a:rPr lang="fr-FR" dirty="0" smtClean="0"/>
              <a:t>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957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-&gt;mettre au</a:t>
            </a:r>
            <a:r>
              <a:rPr lang="fr-FR" baseline="0" dirty="0" smtClean="0"/>
              <a:t> fil des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Commencer perspectives par ça</a:t>
            </a:r>
          </a:p>
          <a:p>
            <a:endParaRPr lang="fr-FR" dirty="0" smtClean="0"/>
          </a:p>
          <a:p>
            <a:r>
              <a:rPr lang="fr-FR" dirty="0" smtClean="0"/>
              <a:t>Outil plus large, adapter à des </a:t>
            </a:r>
            <a:r>
              <a:rPr lang="fr-FR" dirty="0" err="1" smtClean="0"/>
              <a:t>contexts</a:t>
            </a:r>
            <a:r>
              <a:rPr lang="fr-FR" baseline="0" dirty="0" smtClean="0"/>
              <a:t> grosse donnée, par exemple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91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4594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Rasoir </a:t>
            </a:r>
            <a:r>
              <a:rPr lang="fr-FR" dirty="0" err="1" smtClean="0"/>
              <a:t>d’occam</a:t>
            </a:r>
            <a:endParaRPr lang="fr-FR" dirty="0" smtClean="0"/>
          </a:p>
          <a:p>
            <a:r>
              <a:rPr lang="fr-FR" dirty="0" smtClean="0"/>
              <a:t>Simplifier, virer superflu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591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</a:p>
          <a:p>
            <a:r>
              <a:rPr lang="fr-FR" dirty="0" smtClean="0"/>
              <a:t>Pars</a:t>
            </a:r>
            <a:r>
              <a:rPr lang="fr-FR" baseline="0" dirty="0" smtClean="0"/>
              <a:t> de trop loin.</a:t>
            </a:r>
          </a:p>
          <a:p>
            <a:r>
              <a:rPr lang="fr-FR" baseline="0" dirty="0" smtClean="0"/>
              <a:t>Partir de la </a:t>
            </a:r>
            <a:r>
              <a:rPr lang="fr-FR" baseline="0" dirty="0" err="1" smtClean="0"/>
              <a:t>video</a:t>
            </a:r>
            <a:r>
              <a:rPr lang="fr-FR" baseline="0" dirty="0" smtClean="0"/>
              <a:t>, par exemple.</a:t>
            </a:r>
          </a:p>
          <a:p>
            <a:r>
              <a:rPr lang="fr-FR" baseline="0" dirty="0" smtClean="0"/>
              <a:t>De manière, plus générale, système, trace, flux 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, etc. Trace= objet de base</a:t>
            </a:r>
          </a:p>
          <a:p>
            <a:r>
              <a:rPr lang="fr-FR" baseline="0" dirty="0" smtClean="0"/>
              <a:t>Problèmes : perf</a:t>
            </a:r>
          </a:p>
          <a:p>
            <a:r>
              <a:rPr lang="fr-FR" baseline="0" dirty="0" err="1" smtClean="0"/>
              <a:t>fIn</a:t>
            </a:r>
            <a:r>
              <a:rPr lang="fr-FR" baseline="0" dirty="0" smtClean="0"/>
              <a:t> intro: expliquer que d’autres outils pourraient intégrer ces méthodes</a:t>
            </a:r>
          </a:p>
          <a:p>
            <a:r>
              <a:rPr lang="fr-FR" baseline="0" dirty="0" smtClean="0"/>
              <a:t>Ex: </a:t>
            </a:r>
            <a:r>
              <a:rPr lang="fr-FR" baseline="0" dirty="0" err="1" smtClean="0"/>
              <a:t>library</a:t>
            </a:r>
            <a:r>
              <a:rPr lang="fr-FR" baseline="0" dirty="0" smtClean="0"/>
              <a:t> qui peut être </a:t>
            </a:r>
            <a:r>
              <a:rPr lang="fr-FR" baseline="0" dirty="0" err="1" smtClean="0"/>
              <a:t>réusée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120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759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</a:t>
            </a:r>
            <a:r>
              <a:rPr lang="fr-FR" dirty="0" err="1" smtClean="0"/>
              <a:t>yoda</a:t>
            </a:r>
            <a:endParaRPr lang="fr-FR" dirty="0" smtClean="0"/>
          </a:p>
          <a:p>
            <a:r>
              <a:rPr lang="fr-FR" dirty="0" smtClean="0"/>
              <a:t>Slide </a:t>
            </a:r>
            <a:r>
              <a:rPr lang="fr-FR" dirty="0" err="1" smtClean="0"/>
              <a:t>useless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0193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JM: ne comprend pas ce que je veux faire</a:t>
            </a:r>
          </a:p>
          <a:p>
            <a:r>
              <a:rPr lang="fr-FR" dirty="0" smtClean="0"/>
              <a:t>Notations? Comment </a:t>
            </a:r>
            <a:r>
              <a:rPr lang="fr-FR" dirty="0" err="1" smtClean="0"/>
              <a:t>vont-elles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Partitionning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problm</a:t>
            </a:r>
            <a:r>
              <a:rPr lang="fr-FR" baseline="0" dirty="0" smtClean="0"/>
              <a:t>?</a:t>
            </a:r>
          </a:p>
          <a:p>
            <a:endParaRPr lang="fr-FR" baseline="0" dirty="0" smtClean="0"/>
          </a:p>
          <a:p>
            <a:r>
              <a:rPr lang="fr-FR" baseline="0" dirty="0" smtClean="0"/>
              <a:t>Où mettre ce slide? (virer?)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Problème: regrouper des 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Attention inclusion set partitions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Backup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4446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nécessaire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4460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Méthode ne s’adapte pas à l’abstraction, nécessité de 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285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r>
              <a:rPr lang="fr-FR" baseline="0" dirty="0" smtClean="0"/>
              <a:t> quoi ça sert?</a:t>
            </a:r>
          </a:p>
          <a:p>
            <a:r>
              <a:rPr lang="fr-FR" baseline="0" dirty="0" smtClean="0"/>
              <a:t>Arrive plus tôt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0203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Trop d’infos</a:t>
            </a:r>
          </a:p>
          <a:p>
            <a:r>
              <a:rPr lang="fr-FR" dirty="0" smtClean="0"/>
              <a:t>Simplifier</a:t>
            </a:r>
          </a:p>
          <a:p>
            <a:r>
              <a:rPr lang="fr-FR" dirty="0" smtClean="0"/>
              <a:t>Pas besoin de slide pour expliquer </a:t>
            </a:r>
            <a:r>
              <a:rPr lang="fr-FR" dirty="0" err="1" smtClean="0"/>
              <a:t>discretisation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9770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4840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partie du haut</a:t>
            </a:r>
          </a:p>
          <a:p>
            <a:r>
              <a:rPr lang="fr-FR" dirty="0" smtClean="0"/>
              <a:t>Pas très utile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7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quoi ça sert? Flot déjà montré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8506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5835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5988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4593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45014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8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03/06/2015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03/06/2015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03/06/2015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03/06/2015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03/06/2015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03/06/2015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03/06/2015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03/06/2015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03/06/2015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03/06/2015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03/06/2015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03/06/2015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03/06/2015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98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99.emf"/><Relationship Id="rId4" Type="http://schemas.openxmlformats.org/officeDocument/2006/relationships/package" Target="../embeddings/Dessin_Microsoft_Visio46.vsd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jpeg"/><Relationship Id="rId4" Type="http://schemas.openxmlformats.org/officeDocument/2006/relationships/image" Target="../media/image196.pn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207.emf"/><Relationship Id="rId4" Type="http://schemas.openxmlformats.org/officeDocument/2006/relationships/oleObject" Target="../embeddings/oleObject4.bin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87.png"/><Relationship Id="rId12" Type="http://schemas.openxmlformats.org/officeDocument/2006/relationships/image" Target="../media/image2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5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208.emf"/><Relationship Id="rId15" Type="http://schemas.openxmlformats.org/officeDocument/2006/relationships/image" Target="../media/image152.png"/><Relationship Id="rId10" Type="http://schemas.openxmlformats.org/officeDocument/2006/relationships/image" Target="../media/image209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8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3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13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11.png"/><Relationship Id="rId4" Type="http://schemas.openxmlformats.org/officeDocument/2006/relationships/image" Target="../media/image212.emf"/><Relationship Id="rId9" Type="http://schemas.openxmlformats.org/officeDocument/2006/relationships/image" Target="../media/image87.png"/><Relationship Id="rId14" Type="http://schemas.openxmlformats.org/officeDocument/2006/relationships/oleObject" Target="../embeddings/oleObject10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microsoft.com/office/2007/relationships/hdphoto" Target="../media/hdphoto15.wdp"/><Relationship Id="rId7" Type="http://schemas.openxmlformats.org/officeDocument/2006/relationships/image" Target="../media/image8.png"/><Relationship Id="rId12" Type="http://schemas.openxmlformats.org/officeDocument/2006/relationships/image" Target="../media/image224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3.png"/><Relationship Id="rId5" Type="http://schemas.openxmlformats.org/officeDocument/2006/relationships/image" Target="../media/image20.png"/><Relationship Id="rId15" Type="http://schemas.openxmlformats.org/officeDocument/2006/relationships/image" Target="../media/image206.jpeg"/><Relationship Id="rId10" Type="http://schemas.openxmlformats.org/officeDocument/2006/relationships/image" Target="../media/image222.png"/><Relationship Id="rId4" Type="http://schemas.openxmlformats.org/officeDocument/2006/relationships/image" Target="../media/image219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11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233.gif"/><Relationship Id="rId18" Type="http://schemas.openxmlformats.org/officeDocument/2006/relationships/image" Target="../media/image238.png"/><Relationship Id="rId3" Type="http://schemas.microsoft.com/office/2007/relationships/hdphoto" Target="../media/hdphoto15.wdp"/><Relationship Id="rId21" Type="http://schemas.openxmlformats.org/officeDocument/2006/relationships/image" Target="../media/image241.gif"/><Relationship Id="rId7" Type="http://schemas.openxmlformats.org/officeDocument/2006/relationships/image" Target="../media/image229.png"/><Relationship Id="rId12" Type="http://schemas.openxmlformats.org/officeDocument/2006/relationships/image" Target="../media/image232.png"/><Relationship Id="rId17" Type="http://schemas.openxmlformats.org/officeDocument/2006/relationships/image" Target="../media/image237.jpeg"/><Relationship Id="rId2" Type="http://schemas.openxmlformats.org/officeDocument/2006/relationships/image" Target="../media/image218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1.jpeg"/><Relationship Id="rId5" Type="http://schemas.openxmlformats.org/officeDocument/2006/relationships/image" Target="../media/image227.png"/><Relationship Id="rId15" Type="http://schemas.openxmlformats.org/officeDocument/2006/relationships/image" Target="../media/image235.jpeg"/><Relationship Id="rId23" Type="http://schemas.openxmlformats.org/officeDocument/2006/relationships/image" Target="../media/image243.png"/><Relationship Id="rId10" Type="http://schemas.microsoft.com/office/2007/relationships/hdphoto" Target="../media/hdphoto17.wdp"/><Relationship Id="rId19" Type="http://schemas.openxmlformats.org/officeDocument/2006/relationships/image" Target="../media/image239.png"/><Relationship Id="rId4" Type="http://schemas.openxmlformats.org/officeDocument/2006/relationships/image" Target="../media/image219.png"/><Relationship Id="rId9" Type="http://schemas.openxmlformats.org/officeDocument/2006/relationships/image" Target="../media/image230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jpeg"/><Relationship Id="rId4" Type="http://schemas.openxmlformats.org/officeDocument/2006/relationships/image" Target="../media/image22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27.png"/><Relationship Id="rId4" Type="http://schemas.microsoft.com/office/2007/relationships/hdphoto" Target="../media/hdphoto1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5.png"/><Relationship Id="rId7" Type="http://schemas.openxmlformats.org/officeDocument/2006/relationships/image" Target="../media/image244.pn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0.png"/><Relationship Id="rId5" Type="http://schemas.openxmlformats.org/officeDocument/2006/relationships/image" Target="../media/image27.png"/><Relationship Id="rId10" Type="http://schemas.openxmlformats.org/officeDocument/2006/relationships/image" Target="../media/image243.png"/><Relationship Id="rId4" Type="http://schemas.openxmlformats.org/officeDocument/2006/relationships/image" Target="../media/image26.png"/><Relationship Id="rId9" Type="http://schemas.openxmlformats.org/officeDocument/2006/relationships/image" Target="../media/image245.jpe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4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55.png"/><Relationship Id="rId5" Type="http://schemas.openxmlformats.org/officeDocument/2006/relationships/image" Target="../media/image254.emf"/><Relationship Id="rId4" Type="http://schemas.openxmlformats.org/officeDocument/2006/relationships/package" Target="../embeddings/Dessin_Microsoft_Visio47.vsdx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4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256.png"/><Relationship Id="rId9" Type="http://schemas.openxmlformats.org/officeDocument/2006/relationships/image" Target="../media/image1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58.emf"/><Relationship Id="rId4" Type="http://schemas.openxmlformats.org/officeDocument/2006/relationships/package" Target="../embeddings/Dessin_Microsoft_Visio48.vsdx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microsoft.com/office/2007/relationships/hdphoto" Target="../media/hdphoto5.wdp"/><Relationship Id="rId5" Type="http://schemas.openxmlformats.org/officeDocument/2006/relationships/image" Target="../media/image54.png"/><Relationship Id="rId10" Type="http://schemas.openxmlformats.org/officeDocument/2006/relationships/image" Target="../media/image86.png"/><Relationship Id="rId4" Type="http://schemas.openxmlformats.org/officeDocument/2006/relationships/image" Target="../media/image14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microsoft.com/office/2007/relationships/hdphoto" Target="../media/hdphoto5.wdp"/><Relationship Id="rId5" Type="http://schemas.openxmlformats.org/officeDocument/2006/relationships/image" Target="../media/image54.png"/><Relationship Id="rId10" Type="http://schemas.openxmlformats.org/officeDocument/2006/relationships/image" Target="../media/image86.png"/><Relationship Id="rId4" Type="http://schemas.openxmlformats.org/officeDocument/2006/relationships/image" Target="../media/image14.png"/><Relationship Id="rId9" Type="http://schemas.openxmlformats.org/officeDocument/2006/relationships/image" Target="../media/image8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5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4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4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notesSlide" Target="../notesSlides/notesSlide16.xml"/><Relationship Id="rId7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50.emf"/><Relationship Id="rId10" Type="http://schemas.openxmlformats.org/officeDocument/2006/relationships/image" Target="../media/image52.emf"/><Relationship Id="rId4" Type="http://schemas.openxmlformats.org/officeDocument/2006/relationships/package" Target="../embeddings/Dessin_Microsoft_Visio4.vsdx"/><Relationship Id="rId9" Type="http://schemas.openxmlformats.org/officeDocument/2006/relationships/package" Target="../embeddings/Dessin_Microsoft_Visio6.vsdx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11.png"/><Relationship Id="rId7" Type="http://schemas.openxmlformats.org/officeDocument/2006/relationships/image" Target="../media/image55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14.png"/><Relationship Id="rId10" Type="http://schemas.openxmlformats.org/officeDocument/2006/relationships/image" Target="../media/image57.jpeg"/><Relationship Id="rId4" Type="http://schemas.openxmlformats.org/officeDocument/2006/relationships/image" Target="../media/image53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2.emf"/><Relationship Id="rId5" Type="http://schemas.openxmlformats.org/officeDocument/2006/relationships/package" Target="../embeddings/Dessin_Microsoft_Visio7.vsdx"/><Relationship Id="rId4" Type="http://schemas.openxmlformats.org/officeDocument/2006/relationships/image" Target="../media/image7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3.emf"/><Relationship Id="rId4" Type="http://schemas.openxmlformats.org/officeDocument/2006/relationships/package" Target="../embeddings/Dessin_Microsoft_Visio8.vsdx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4.wmf"/><Relationship Id="rId11" Type="http://schemas.openxmlformats.org/officeDocument/2006/relationships/image" Target="../media/image70.png"/><Relationship Id="rId5" Type="http://schemas.openxmlformats.org/officeDocument/2006/relationships/package" Target="../embeddings/Dessin_Microsoft_Visio9.vsdx"/><Relationship Id="rId10" Type="http://schemas.openxmlformats.org/officeDocument/2006/relationships/image" Target="../media/image69.png"/><Relationship Id="rId4" Type="http://schemas.openxmlformats.org/officeDocument/2006/relationships/image" Target="../media/image11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2.wmf"/><Relationship Id="rId4" Type="http://schemas.openxmlformats.org/officeDocument/2006/relationships/package" Target="../embeddings/Dessin_Microsoft_Visio10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1110.png"/><Relationship Id="rId7" Type="http://schemas.openxmlformats.org/officeDocument/2006/relationships/package" Target="../embeddings/Dessin_Microsoft_Visio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notesSlide" Target="../notesSlides/notesSlide33.xml"/><Relationship Id="rId7" Type="http://schemas.openxmlformats.org/officeDocument/2006/relationships/package" Target="../embeddings/Dessin_Microsoft_Visio1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notesSlide" Target="../notesSlides/notesSlide34.xml"/><Relationship Id="rId7" Type="http://schemas.openxmlformats.org/officeDocument/2006/relationships/package" Target="../embeddings/Dessin_Microsoft_Visio1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microsoft.com/office/2007/relationships/hdphoto" Target="../media/hdphoto5.wdp"/><Relationship Id="rId5" Type="http://schemas.openxmlformats.org/officeDocument/2006/relationships/image" Target="../media/image54.png"/><Relationship Id="rId10" Type="http://schemas.openxmlformats.org/officeDocument/2006/relationships/image" Target="../media/image86.png"/><Relationship Id="rId4" Type="http://schemas.openxmlformats.org/officeDocument/2006/relationships/image" Target="../media/image14.png"/><Relationship Id="rId9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14.vsd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0.jpeg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15.vsdx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microsoft.com/office/2007/relationships/hdphoto" Target="../media/hdphoto5.wdp"/><Relationship Id="rId5" Type="http://schemas.openxmlformats.org/officeDocument/2006/relationships/image" Target="../media/image54.png"/><Relationship Id="rId10" Type="http://schemas.openxmlformats.org/officeDocument/2006/relationships/image" Target="../media/image86.png"/><Relationship Id="rId4" Type="http://schemas.openxmlformats.org/officeDocument/2006/relationships/image" Target="../media/image14.png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18.vsdx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92.emf"/><Relationship Id="rId12" Type="http://schemas.openxmlformats.org/officeDocument/2006/relationships/image" Target="../media/image9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Dessin_Microsoft_Visio17.vsdx"/><Relationship Id="rId11" Type="http://schemas.openxmlformats.org/officeDocument/2006/relationships/package" Target="../embeddings/Dessin_Microsoft_Visio19.vsdx"/><Relationship Id="rId5" Type="http://schemas.openxmlformats.org/officeDocument/2006/relationships/image" Target="../media/image91.emf"/><Relationship Id="rId10" Type="http://schemas.openxmlformats.org/officeDocument/2006/relationships/image" Target="../media/image11.png"/><Relationship Id="rId4" Type="http://schemas.openxmlformats.org/officeDocument/2006/relationships/package" Target="../embeddings/Dessin_Microsoft_Visio16.vsdx"/><Relationship Id="rId9" Type="http://schemas.openxmlformats.org/officeDocument/2006/relationships/image" Target="../media/image9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9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Dessin_Microsoft_Visio21.vsdx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20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9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1.jpe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3.png"/><Relationship Id="rId5" Type="http://schemas.openxmlformats.org/officeDocument/2006/relationships/image" Target="../media/image102.emf"/><Relationship Id="rId4" Type="http://schemas.openxmlformats.org/officeDocument/2006/relationships/package" Target="../embeddings/Dessin_Microsoft_Visio22.vsd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5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5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5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16.png"/><Relationship Id="rId3" Type="http://schemas.openxmlformats.org/officeDocument/2006/relationships/image" Target="../media/image14.png"/><Relationship Id="rId7" Type="http://schemas.openxmlformats.org/officeDocument/2006/relationships/image" Target="../media/image114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25.png"/><Relationship Id="rId5" Type="http://schemas.openxmlformats.org/officeDocument/2006/relationships/image" Target="../media/image55.png"/><Relationship Id="rId10" Type="http://schemas.openxmlformats.org/officeDocument/2006/relationships/image" Target="../media/image87.png"/><Relationship Id="rId4" Type="http://schemas.openxmlformats.org/officeDocument/2006/relationships/image" Target="../media/image54.png"/><Relationship Id="rId9" Type="http://schemas.microsoft.com/office/2007/relationships/hdphoto" Target="../media/hdphoto5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16.png"/><Relationship Id="rId3" Type="http://schemas.openxmlformats.org/officeDocument/2006/relationships/image" Target="../media/image14.png"/><Relationship Id="rId7" Type="http://schemas.openxmlformats.org/officeDocument/2006/relationships/image" Target="../media/image114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25.png"/><Relationship Id="rId5" Type="http://schemas.openxmlformats.org/officeDocument/2006/relationships/image" Target="../media/image55.png"/><Relationship Id="rId10" Type="http://schemas.openxmlformats.org/officeDocument/2006/relationships/image" Target="../media/image87.png"/><Relationship Id="rId4" Type="http://schemas.openxmlformats.org/officeDocument/2006/relationships/image" Target="../media/image54.png"/><Relationship Id="rId9" Type="http://schemas.microsoft.com/office/2007/relationships/hdphoto" Target="../media/hdphoto5.wdp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16.png"/><Relationship Id="rId3" Type="http://schemas.openxmlformats.org/officeDocument/2006/relationships/image" Target="../media/image14.png"/><Relationship Id="rId7" Type="http://schemas.openxmlformats.org/officeDocument/2006/relationships/image" Target="../media/image114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25.png"/><Relationship Id="rId5" Type="http://schemas.openxmlformats.org/officeDocument/2006/relationships/image" Target="../media/image55.png"/><Relationship Id="rId15" Type="http://schemas.microsoft.com/office/2007/relationships/hdphoto" Target="../media/hdphoto6.wdp"/><Relationship Id="rId10" Type="http://schemas.openxmlformats.org/officeDocument/2006/relationships/image" Target="../media/image87.png"/><Relationship Id="rId4" Type="http://schemas.openxmlformats.org/officeDocument/2006/relationships/image" Target="../media/image54.png"/><Relationship Id="rId9" Type="http://schemas.microsoft.com/office/2007/relationships/hdphoto" Target="../media/hdphoto5.wdp"/><Relationship Id="rId1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8.png"/><Relationship Id="rId4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19.e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25.png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12" Type="http://schemas.microsoft.com/office/2007/relationships/hdphoto" Target="../media/hdphoto11.wdp"/><Relationship Id="rId2" Type="http://schemas.openxmlformats.org/officeDocument/2006/relationships/notesSlide" Target="../notesSlides/notesSlide57.xml"/><Relationship Id="rId16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127.png"/><Relationship Id="rId5" Type="http://schemas.openxmlformats.org/officeDocument/2006/relationships/image" Target="../media/image124.png"/><Relationship Id="rId15" Type="http://schemas.openxmlformats.org/officeDocument/2006/relationships/image" Target="../media/image129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126.png"/><Relationship Id="rId14" Type="http://schemas.microsoft.com/office/2007/relationships/hdphoto" Target="../media/hdphoto12.wd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package" Target="../embeddings/Dessin_Microsoft_Visio24.vsdx"/><Relationship Id="rId11" Type="http://schemas.openxmlformats.org/officeDocument/2006/relationships/image" Target="../media/image162.png"/><Relationship Id="rId5" Type="http://schemas.openxmlformats.org/officeDocument/2006/relationships/image" Target="../media/image130.emf"/><Relationship Id="rId10" Type="http://schemas.openxmlformats.org/officeDocument/2006/relationships/image" Target="../media/image161.png"/><Relationship Id="rId4" Type="http://schemas.openxmlformats.org/officeDocument/2006/relationships/package" Target="../embeddings/Dessin_Microsoft_Visio23.vsd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jpeg"/><Relationship Id="rId3" Type="http://schemas.openxmlformats.org/officeDocument/2006/relationships/image" Target="../media/image133.jpeg"/><Relationship Id="rId7" Type="http://schemas.openxmlformats.org/officeDocument/2006/relationships/image" Target="../media/image137.png"/><Relationship Id="rId12" Type="http://schemas.openxmlformats.org/officeDocument/2006/relationships/image" Target="../media/image14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11" Type="http://schemas.openxmlformats.org/officeDocument/2006/relationships/image" Target="../media/image84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3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8" Type="http://schemas.openxmlformats.org/officeDocument/2006/relationships/image" Target="../media/image1630.png"/><Relationship Id="rId3" Type="http://schemas.openxmlformats.org/officeDocument/2006/relationships/package" Target="../embeddings/Dessin_Microsoft_Visio25.vsdx"/><Relationship Id="rId7" Type="http://schemas.openxmlformats.org/officeDocument/2006/relationships/package" Target="../embeddings/Dessin_Microsoft_Visio26.vsdx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29.vsdx"/><Relationship Id="rId10" Type="http://schemas.openxmlformats.org/officeDocument/2006/relationships/package" Target="../embeddings/Dessin_Microsoft_Visio28.vsdx"/><Relationship Id="rId19" Type="http://schemas.openxmlformats.org/officeDocument/2006/relationships/image" Target="../media/image164.png"/><Relationship Id="rId4" Type="http://schemas.openxmlformats.org/officeDocument/2006/relationships/image" Target="../media/image146.emf"/><Relationship Id="rId9" Type="http://schemas.openxmlformats.org/officeDocument/2006/relationships/package" Target="../embeddings/Dessin_Microsoft_Visio27.vsd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51.emf"/><Relationship Id="rId5" Type="http://schemas.openxmlformats.org/officeDocument/2006/relationships/package" Target="../embeddings/Dessin_Microsoft_Visio31.vsdx"/><Relationship Id="rId4" Type="http://schemas.openxmlformats.org/officeDocument/2006/relationships/image" Target="../media/image150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3.jpeg"/><Relationship Id="rId7" Type="http://schemas.openxmlformats.org/officeDocument/2006/relationships/image" Target="../media/image154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143.jpeg"/><Relationship Id="rId5" Type="http://schemas.openxmlformats.org/officeDocument/2006/relationships/image" Target="../media/image100.png"/><Relationship Id="rId10" Type="http://schemas.openxmlformats.org/officeDocument/2006/relationships/image" Target="../media/image157.jpeg"/><Relationship Id="rId4" Type="http://schemas.openxmlformats.org/officeDocument/2006/relationships/image" Target="../media/image101.jpeg"/><Relationship Id="rId9" Type="http://schemas.openxmlformats.org/officeDocument/2006/relationships/image" Target="../media/image1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5.vsdx"/><Relationship Id="rId18" Type="http://schemas.openxmlformats.org/officeDocument/2006/relationships/image" Target="../media/image182.png"/><Relationship Id="rId3" Type="http://schemas.openxmlformats.org/officeDocument/2006/relationships/package" Target="../embeddings/Dessin_Microsoft_Visio32.vsdx"/><Relationship Id="rId7" Type="http://schemas.openxmlformats.org/officeDocument/2006/relationships/package" Target="../embeddings/Dessin_Microsoft_Visio34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47.emf"/><Relationship Id="rId5" Type="http://schemas.openxmlformats.org/officeDocument/2006/relationships/package" Target="../embeddings/Dessin_Microsoft_Visio33.vsdx"/><Relationship Id="rId15" Type="http://schemas.openxmlformats.org/officeDocument/2006/relationships/image" Target="../media/image1790.png"/><Relationship Id="rId4" Type="http://schemas.openxmlformats.org/officeDocument/2006/relationships/image" Target="../media/image169.emf"/><Relationship Id="rId9" Type="http://schemas.openxmlformats.org/officeDocument/2006/relationships/package" Target="../embeddings/Dessin_Microsoft_Visio36.vsdx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8" Type="http://schemas.openxmlformats.org/officeDocument/2006/relationships/image" Target="../media/image1870.png"/><Relationship Id="rId3" Type="http://schemas.openxmlformats.org/officeDocument/2006/relationships/package" Target="../embeddings/Dessin_Microsoft_Visio37.vsdx"/><Relationship Id="rId7" Type="http://schemas.openxmlformats.org/officeDocument/2006/relationships/package" Target="../embeddings/Dessin_Microsoft_Visio38.vsdx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1.vsdx"/><Relationship Id="rId10" Type="http://schemas.openxmlformats.org/officeDocument/2006/relationships/package" Target="../embeddings/Dessin_Microsoft_Visio40.vsdx"/><Relationship Id="rId19" Type="http://schemas.openxmlformats.org/officeDocument/2006/relationships/image" Target="../media/image1880.png"/><Relationship Id="rId4" Type="http://schemas.openxmlformats.org/officeDocument/2006/relationships/image" Target="../media/image170.emf"/><Relationship Id="rId9" Type="http://schemas.openxmlformats.org/officeDocument/2006/relationships/package" Target="../embeddings/Dessin_Microsoft_Visio39.vsdx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71.emf"/><Relationship Id="rId4" Type="http://schemas.openxmlformats.org/officeDocument/2006/relationships/package" Target="../embeddings/Dessin_Microsoft_Visio42.vsdx"/><Relationship Id="rId9" Type="http://schemas.openxmlformats.org/officeDocument/2006/relationships/image" Target="../media/image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73.png"/><Relationship Id="rId4" Type="http://schemas.openxmlformats.org/officeDocument/2006/relationships/image" Target="../media/image172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package" Target="../embeddings/Dessin_Microsoft_Visio44.vsdx"/><Relationship Id="rId7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75.png"/><Relationship Id="rId5" Type="http://schemas.openxmlformats.org/officeDocument/2006/relationships/image" Target="../media/image54.png"/><Relationship Id="rId4" Type="http://schemas.openxmlformats.org/officeDocument/2006/relationships/image" Target="../media/image174.emf"/><Relationship Id="rId9" Type="http://schemas.openxmlformats.org/officeDocument/2006/relationships/image" Target="../media/image17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6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60.pn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0.emf"/><Relationship Id="rId10" Type="http://schemas.openxmlformats.org/officeDocument/2006/relationships/image" Target="../media/image188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87.png"/><Relationship Id="rId14" Type="http://schemas.openxmlformats.org/officeDocument/2006/relationships/image" Target="../media/image2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jpeg"/><Relationship Id="rId4" Type="http://schemas.openxmlformats.org/officeDocument/2006/relationships/image" Target="../media/image1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0740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5" name="Visio" r:id="rId3" imgW="25460300" imgH="7172257" progId="Visio.Drawing.15">
                  <p:embed/>
                </p:oleObj>
              </mc:Choice>
              <mc:Fallback>
                <p:oleObj name="Visio" r:id="rId3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From</a:t>
            </a:r>
            <a:r>
              <a:rPr lang="fr-FR" sz="3200" dirty="0" smtClean="0"/>
              <a:t> the perturbation to the source code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355759"/>
            <a:ext cx="2007767" cy="21466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349496" y="3879542"/>
            <a:ext cx="1915374" cy="16228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7" y="4528113"/>
            <a:ext cx="613873" cy="97431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990255" y="2462727"/>
            <a:ext cx="1574790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1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4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78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7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31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01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02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03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Visual </a:t>
            </a:r>
            <a:r>
              <a:rPr lang="fr-FR" dirty="0" err="1"/>
              <a:t>a</a:t>
            </a:r>
            <a:r>
              <a:rPr lang="fr-FR" dirty="0" err="1" smtClean="0"/>
              <a:t>nalysis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8534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1587062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5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6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7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00" y="2427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93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19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 to </a:t>
            </a:r>
            <a:r>
              <a:rPr lang="fr-FR" dirty="0" err="1" smtClean="0"/>
              <a:t>analyze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72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Proposal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3" y="231891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06" y="5522395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34" y="5522395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70" y="53128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2720325" y="2318910"/>
            <a:ext cx="2798026" cy="10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862" y="1603359"/>
            <a:ext cx="2797838" cy="1863862"/>
          </a:xfrm>
        </p:spPr>
      </p:pic>
      <p:pic>
        <p:nvPicPr>
          <p:cNvPr id="95236" name="Picture 4" descr="http://www.google.fr/url?source=imglanding&amp;ct=img&amp;q=http://img.xooimage.com/files5/e/2/d/yoda-ad3df.jpg&amp;sa=X&amp;ei=209sVeT1L4GmUMnNg2A&amp;ved=0CAkQ8wc&amp;usg=AFQjCNHvtJ7KuAR-GXDc2GAW3Z2OpoIec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79" y="69871"/>
            <a:ext cx="1241977" cy="18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52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vice, phone, smart, vertical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11656" y="3690635"/>
            <a:ext cx="528812" cy="8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60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>
            <a:off x="1952458" y="2857235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6" y="54049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avec flèche 21"/>
          <p:cNvCxnSpPr/>
          <p:nvPr/>
        </p:nvCxnSpPr>
        <p:spPr>
          <a:xfrm>
            <a:off x="5935431" y="5922444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http://www.google.fr/url?source=imglanding&amp;ct=img&amp;q=https://cdn2.iconfinder.com/data/icons/windows-8-metro-style/512/hammer.png&amp;sa=X&amp;ei=IPRsVYLrLYPX7AbmgYPIDA&amp;ved=0CAkQ8wc&amp;usg=AFQjCNE0dTaZMzhVHIfHbUXra6235r-Cx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03" y="5312844"/>
            <a:ext cx="1370706" cy="13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1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6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8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0" name="Visio" r:id="rId4" imgW="6667573" imgH="1266740" progId="Visio.Drawing.15">
                  <p:embed/>
                </p:oleObj>
              </mc:Choice>
              <mc:Fallback>
                <p:oleObj name="Visio" r:id="rId4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3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6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02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4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519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129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13380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endParaRPr lang="fr-FR" sz="3600" dirty="0" smtClean="0"/>
          </a:p>
          <a:p>
            <a:pPr marL="0" indent="0">
              <a:buNone/>
            </a:pPr>
            <a:r>
              <a:rPr lang="fr-FR" sz="4000" b="1" dirty="0" smtClean="0"/>
              <a:t>…</a:t>
            </a:r>
            <a:endParaRPr lang="fr-FR" sz="4000" b="1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33" y="1587062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240358" y="2195300"/>
            <a:ext cx="1347318" cy="31604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08690" y="1587062"/>
            <a:ext cx="3478924" cy="7462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02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8" y="1554284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88" y="4541389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91" y="4572385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168" y="4356339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48127" y="3478284"/>
            <a:ext cx="7322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smtClean="0">
                <a:solidFill>
                  <a:srgbClr val="FF0000"/>
                </a:solidFill>
              </a:rPr>
              <a:t>Fx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983332" y="5892582"/>
            <a:ext cx="282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F1. </a:t>
            </a:r>
            <a:r>
              <a:rPr lang="fr-FR" sz="2000" b="1" dirty="0" err="1" smtClean="0"/>
              <a:t>Screen</a:t>
            </a:r>
            <a:r>
              <a:rPr lang="fr-FR" sz="2000" b="1" dirty="0" smtClean="0"/>
              <a:t>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</a:t>
            </a:r>
            <a:r>
              <a:rPr lang="fr-FR" sz="2000" b="1" dirty="0" err="1" smtClean="0"/>
              <a:t>resolution</a:t>
            </a:r>
            <a:endParaRPr lang="fr-FR" sz="20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471654" y="5892582"/>
            <a:ext cx="2111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F2.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b="1" dirty="0" smtClean="0"/>
              <a:t>       performance</a:t>
            </a:r>
            <a:endParaRPr lang="fr-FR" sz="20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787439" y="5892582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F3. </a:t>
            </a:r>
            <a:r>
              <a:rPr lang="fr-FR" sz="2000" b="1" dirty="0" err="1" smtClean="0"/>
              <a:t>Analyst</a:t>
            </a:r>
            <a:endParaRPr lang="fr-FR" sz="2000" b="1" dirty="0" smtClean="0"/>
          </a:p>
          <a:p>
            <a:pPr algn="ctr"/>
            <a:r>
              <a:rPr lang="fr-FR" sz="2000" b="1" dirty="0"/>
              <a:t> </a:t>
            </a:r>
            <a:r>
              <a:rPr lang="fr-FR" sz="2000" b="1" dirty="0" smtClean="0"/>
              <a:t>               </a:t>
            </a:r>
            <a:r>
              <a:rPr lang="fr-FR" sz="2000" b="1" dirty="0" err="1" smtClean="0"/>
              <a:t>capabilities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130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smtClean="0"/>
              <a:t>How to </a:t>
            </a:r>
            <a:r>
              <a:rPr lang="fr-FR" sz="3600" dirty="0" err="1" smtClean="0"/>
              <a:t>generate</a:t>
            </a:r>
            <a:r>
              <a:rPr lang="fr-FR" sz="3600" dirty="0" smtClean="0"/>
              <a:t> a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representation</a:t>
            </a:r>
            <a:r>
              <a:rPr lang="fr-FR" sz="3600" dirty="0" smtClean="0"/>
              <a:t> </a:t>
            </a:r>
            <a:r>
              <a:rPr lang="fr-FR" sz="3600" dirty="0" err="1" smtClean="0"/>
              <a:t>following</a:t>
            </a:r>
            <a:r>
              <a:rPr lang="fr-FR" sz="3600" dirty="0" smtClean="0"/>
              <a:t> LP </a:t>
            </a:r>
            <a:r>
              <a:rPr lang="fr-FR" sz="3600" dirty="0" err="1" smtClean="0"/>
              <a:t>method</a:t>
            </a:r>
            <a:r>
              <a:rPr lang="fr-FR" sz="3600" dirty="0" smtClean="0"/>
              <a:t> ?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9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132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3021398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133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2024298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749318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700111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67481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54921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2132225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90526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689692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76854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8949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50438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3126763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69516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952091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4025553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2181712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6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Interactivity</a:t>
            </a:r>
            <a:r>
              <a:rPr lang="fr-FR" dirty="0" smtClean="0"/>
              <a:t>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Visualization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76" name="Visio" r:id="rId4" imgW="24698277" imgH="3171766" progId="Visio.Drawing.15">
                  <p:embed/>
                </p:oleObj>
              </mc:Choice>
              <mc:Fallback>
                <p:oleObj name="Visio" r:id="rId4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00753"/>
              </p:ext>
            </p:extLst>
          </p:nvPr>
        </p:nvGraphicFramePr>
        <p:xfrm>
          <a:off x="1078404" y="1483319"/>
          <a:ext cx="6489044" cy="182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77" name="Visio" r:id="rId7" imgW="25460300" imgH="7172257" progId="Visio.Drawing.15">
                  <p:embed/>
                </p:oleObj>
              </mc:Choice>
              <mc:Fallback>
                <p:oleObj name="Visio" r:id="rId7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404" y="1483319"/>
                        <a:ext cx="6489044" cy="1828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88100"/>
              </p:ext>
            </p:extLst>
          </p:nvPr>
        </p:nvGraphicFramePr>
        <p:xfrm>
          <a:off x="937682" y="3665656"/>
          <a:ext cx="6629766" cy="1835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78" name="Visio" r:id="rId9" imgW="25698557" imgH="7115243" progId="Visio.Drawing.15">
                  <p:embed/>
                </p:oleObj>
              </mc:Choice>
              <mc:Fallback>
                <p:oleObj name="Visio" r:id="rId9" imgW="25698557" imgH="71152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7682" y="3665656"/>
                        <a:ext cx="6629766" cy="1835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smtClean="0">
                <a:solidFill>
                  <a:srgbClr val="00B050"/>
                </a:solidFill>
              </a:rPr>
              <a:t>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404769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5514568" y="5404769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75" name="Groupe 74"/>
          <p:cNvGrpSpPr/>
          <p:nvPr/>
        </p:nvGrpSpPr>
        <p:grpSpPr>
          <a:xfrm>
            <a:off x="364844" y="3452789"/>
            <a:ext cx="3643938" cy="2818975"/>
            <a:chOff x="104713" y="3187456"/>
            <a:chExt cx="4803514" cy="3678458"/>
          </a:xfrm>
        </p:grpSpPr>
        <p:sp>
          <p:nvSpPr>
            <p:cNvPr id="5" name="Ellipse 4"/>
            <p:cNvSpPr/>
            <p:nvPr/>
          </p:nvSpPr>
          <p:spPr>
            <a:xfrm>
              <a:off x="3931576" y="5714549"/>
              <a:ext cx="755251" cy="567119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/>
            <p:cNvSpPr/>
            <p:nvPr/>
          </p:nvSpPr>
          <p:spPr>
            <a:xfrm>
              <a:off x="942665" y="5331623"/>
              <a:ext cx="1354074" cy="1009331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/>
            <p:cNvSpPr/>
            <p:nvPr/>
          </p:nvSpPr>
          <p:spPr>
            <a:xfrm>
              <a:off x="2948539" y="5710092"/>
              <a:ext cx="853653" cy="567119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4" descr="delete, error, remov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345" y="6460367"/>
              <a:ext cx="357882" cy="35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362" y="6497785"/>
              <a:ext cx="368129" cy="368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Ellipse 9"/>
            <p:cNvSpPr/>
            <p:nvPr/>
          </p:nvSpPr>
          <p:spPr>
            <a:xfrm>
              <a:off x="1878420" y="318745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avec flèche 10"/>
            <p:cNvCxnSpPr>
              <a:stCxn id="10" idx="3"/>
              <a:endCxn id="20" idx="7"/>
            </p:cNvCxnSpPr>
            <p:nvPr/>
          </p:nvCxnSpPr>
          <p:spPr>
            <a:xfrm flipH="1">
              <a:off x="1531644" y="3382995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>
              <a:stCxn id="10" idx="5"/>
              <a:endCxn id="13" idx="1"/>
            </p:cNvCxnSpPr>
            <p:nvPr/>
          </p:nvCxnSpPr>
          <p:spPr>
            <a:xfrm>
              <a:off x="2076345" y="3382995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/>
          </p:nvSpPr>
          <p:spPr>
            <a:xfrm>
              <a:off x="2505987" y="3770841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2078393" y="428693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2958852" y="428693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avec flèche 15"/>
            <p:cNvCxnSpPr>
              <a:stCxn id="13" idx="3"/>
              <a:endCxn id="14" idx="7"/>
            </p:cNvCxnSpPr>
            <p:nvPr/>
          </p:nvCxnSpPr>
          <p:spPr>
            <a:xfrm flipH="1">
              <a:off x="2276318" y="3966380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>
              <a:stCxn id="13" idx="4"/>
              <a:endCxn id="19" idx="0"/>
            </p:cNvCxnSpPr>
            <p:nvPr/>
          </p:nvCxnSpPr>
          <p:spPr>
            <a:xfrm>
              <a:off x="2621929" y="3999929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stCxn id="13" idx="5"/>
              <a:endCxn id="15" idx="0"/>
            </p:cNvCxnSpPr>
            <p:nvPr/>
          </p:nvCxnSpPr>
          <p:spPr>
            <a:xfrm>
              <a:off x="2703912" y="3966380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/>
          </p:nvSpPr>
          <p:spPr>
            <a:xfrm>
              <a:off x="2530353" y="428451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333719" y="376071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1123560" y="4279229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1542535" y="428342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/>
            <p:cNvCxnSpPr>
              <a:stCxn id="20" idx="5"/>
              <a:endCxn id="22" idx="0"/>
            </p:cNvCxnSpPr>
            <p:nvPr/>
          </p:nvCxnSpPr>
          <p:spPr>
            <a:xfrm>
              <a:off x="1531644" y="3956257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stCxn id="20" idx="3"/>
              <a:endCxn id="21" idx="0"/>
            </p:cNvCxnSpPr>
            <p:nvPr/>
          </p:nvCxnSpPr>
          <p:spPr>
            <a:xfrm flipH="1">
              <a:off x="1239502" y="3956257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/>
          </p:nvSpPr>
          <p:spPr>
            <a:xfrm>
              <a:off x="859573" y="4805411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avec flèche 25"/>
            <p:cNvCxnSpPr>
              <a:stCxn id="25" idx="3"/>
              <a:endCxn id="35" idx="7"/>
            </p:cNvCxnSpPr>
            <p:nvPr/>
          </p:nvCxnSpPr>
          <p:spPr>
            <a:xfrm flipH="1">
              <a:off x="512797" y="5000950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stCxn id="25" idx="5"/>
              <a:endCxn id="28" idx="1"/>
            </p:cNvCxnSpPr>
            <p:nvPr/>
          </p:nvCxnSpPr>
          <p:spPr>
            <a:xfrm>
              <a:off x="1057498" y="5000950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1487140" y="538879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1059546" y="59048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1940005" y="59048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avec flèche 30"/>
            <p:cNvCxnSpPr>
              <a:stCxn id="28" idx="3"/>
              <a:endCxn id="29" idx="7"/>
            </p:cNvCxnSpPr>
            <p:nvPr/>
          </p:nvCxnSpPr>
          <p:spPr>
            <a:xfrm flipH="1">
              <a:off x="1257471" y="5584335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>
              <a:stCxn id="28" idx="4"/>
              <a:endCxn id="34" idx="0"/>
            </p:cNvCxnSpPr>
            <p:nvPr/>
          </p:nvCxnSpPr>
          <p:spPr>
            <a:xfrm>
              <a:off x="1603082" y="5617884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28" idx="5"/>
              <a:endCxn id="30" idx="0"/>
            </p:cNvCxnSpPr>
            <p:nvPr/>
          </p:nvCxnSpPr>
          <p:spPr>
            <a:xfrm>
              <a:off x="1685065" y="5584335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/>
          </p:nvSpPr>
          <p:spPr>
            <a:xfrm>
              <a:off x="1511506" y="590246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314872" y="537867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104713" y="5897184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523688" y="590138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>
              <a:stCxn id="35" idx="5"/>
              <a:endCxn id="37" idx="0"/>
            </p:cNvCxnSpPr>
            <p:nvPr/>
          </p:nvCxnSpPr>
          <p:spPr>
            <a:xfrm>
              <a:off x="512797" y="5574212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stCxn id="35" idx="3"/>
              <a:endCxn id="36" idx="0"/>
            </p:cNvCxnSpPr>
            <p:nvPr/>
          </p:nvCxnSpPr>
          <p:spPr>
            <a:xfrm flipH="1">
              <a:off x="220655" y="5574212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/>
            <p:cNvSpPr/>
            <p:nvPr/>
          </p:nvSpPr>
          <p:spPr>
            <a:xfrm>
              <a:off x="3321674" y="479242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avec flèche 40"/>
            <p:cNvCxnSpPr>
              <a:stCxn id="40" idx="3"/>
              <a:endCxn id="50" idx="7"/>
            </p:cNvCxnSpPr>
            <p:nvPr/>
          </p:nvCxnSpPr>
          <p:spPr>
            <a:xfrm flipH="1">
              <a:off x="2974898" y="4987962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>
              <a:stCxn id="40" idx="5"/>
              <a:endCxn id="43" idx="1"/>
            </p:cNvCxnSpPr>
            <p:nvPr/>
          </p:nvCxnSpPr>
          <p:spPr>
            <a:xfrm>
              <a:off x="3519599" y="4987962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/>
            <p:cNvSpPr/>
            <p:nvPr/>
          </p:nvSpPr>
          <p:spPr>
            <a:xfrm>
              <a:off x="3949241" y="537580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/>
            <p:cNvSpPr/>
            <p:nvPr/>
          </p:nvSpPr>
          <p:spPr>
            <a:xfrm>
              <a:off x="3521647" y="5891897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/>
            <p:nvPr/>
          </p:nvSpPr>
          <p:spPr>
            <a:xfrm>
              <a:off x="4402105" y="5891897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avec flèche 45"/>
            <p:cNvCxnSpPr>
              <a:stCxn id="43" idx="3"/>
              <a:endCxn id="44" idx="7"/>
            </p:cNvCxnSpPr>
            <p:nvPr/>
          </p:nvCxnSpPr>
          <p:spPr>
            <a:xfrm flipH="1">
              <a:off x="3719572" y="5571347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>
              <a:stCxn id="43" idx="4"/>
              <a:endCxn id="49" idx="0"/>
            </p:cNvCxnSpPr>
            <p:nvPr/>
          </p:nvCxnSpPr>
          <p:spPr>
            <a:xfrm>
              <a:off x="4065183" y="5604896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>
              <a:stCxn id="43" idx="5"/>
              <a:endCxn id="45" idx="0"/>
            </p:cNvCxnSpPr>
            <p:nvPr/>
          </p:nvCxnSpPr>
          <p:spPr>
            <a:xfrm>
              <a:off x="4147166" y="5571347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/>
          </p:nvSpPr>
          <p:spPr>
            <a:xfrm>
              <a:off x="3973607" y="588948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>
              <a:off x="2776973" y="53656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2566814" y="588419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2985789" y="5888392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avec flèche 52"/>
            <p:cNvCxnSpPr>
              <a:stCxn id="50" idx="5"/>
              <a:endCxn id="52" idx="0"/>
            </p:cNvCxnSpPr>
            <p:nvPr/>
          </p:nvCxnSpPr>
          <p:spPr>
            <a:xfrm>
              <a:off x="2974898" y="5561224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50" idx="3"/>
              <a:endCxn id="51" idx="0"/>
            </p:cNvCxnSpPr>
            <p:nvPr/>
          </p:nvCxnSpPr>
          <p:spPr>
            <a:xfrm flipH="1">
              <a:off x="2682756" y="5561224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>
              <a:off x="2171889" y="4792423"/>
              <a:ext cx="0" cy="39695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are the </a:t>
            </a:r>
            <a:r>
              <a:rPr lang="fr-FR" dirty="0" err="1" smtClean="0"/>
              <a:t>difficulties</a:t>
            </a:r>
            <a:r>
              <a:rPr lang="fr-FR" dirty="0" smtClean="0"/>
              <a:t> to </a:t>
            </a:r>
            <a:r>
              <a:rPr lang="fr-FR" dirty="0" err="1" smtClean="0"/>
              <a:t>adapt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 </a:t>
            </a:r>
            <a:r>
              <a:rPr lang="fr-FR" dirty="0" err="1" smtClean="0"/>
              <a:t>existing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94800"/>
              </p:ext>
            </p:extLst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9" name="Visio" r:id="rId5" imgW="7391371" imgH="3791093" progId="Visio.Drawing.15">
                  <p:embed/>
                </p:oleObj>
              </mc:Choice>
              <mc:Fallback>
                <p:oleObj name="Visio" r:id="rId5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Visualization</a:t>
            </a:r>
            <a:endParaRPr lang="fr-FR" b="1" dirty="0"/>
          </a:p>
        </p:txBody>
      </p:sp>
      <p:sp>
        <p:nvSpPr>
          <p:cNvPr id="7" name="Ellipse 6"/>
          <p:cNvSpPr/>
          <p:nvPr/>
        </p:nvSpPr>
        <p:spPr>
          <a:xfrm>
            <a:off x="3499945" y="5486796"/>
            <a:ext cx="2354317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120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852462" y="539189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852462" y="405448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852462" y="602059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331217" y="604821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134132" y="603122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985224" y="603122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3775937" y="603697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4566650" y="604660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419521" y="423563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8830" y="48099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8830" y="539134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366257" y="641119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108203" y="482116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62062" y="179620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677228" y="138294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62062" y="180386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23908" y="1969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23908" y="235707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23908" y="272368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255533" y="1690720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07428" y="240424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6448865" y="2522612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6769692" y="331298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7224111" y="3315689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7675954" y="3312987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6769692" y="3831204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7224111" y="3831204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7675955" y="3831204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769692" y="4887300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6726511" y="3927450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7490811" y="4457589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6769692" y="3162075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8493717" y="3162075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769692" y="2981989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7036015" y="263300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500451" y="368380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24299" y="352507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780750" y="33853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8190" y="324567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-117513" y="338207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1105243" y="309970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895880" y="3333140"/>
            <a:ext cx="730164" cy="7123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489515"/>
              </p:ext>
            </p:extLst>
          </p:nvPr>
        </p:nvGraphicFramePr>
        <p:xfrm>
          <a:off x="1019502" y="1986044"/>
          <a:ext cx="4892632" cy="401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8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9502" y="1986044"/>
                        <a:ext cx="4892632" cy="401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119173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835681"/>
              </p:ext>
            </p:extLst>
          </p:nvPr>
        </p:nvGraphicFramePr>
        <p:xfrm>
          <a:off x="254000" y="1546126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9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546126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546699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1805385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302098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547543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3693726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571254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2678024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092261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004063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162322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3954551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599476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35828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483594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ZoneTexte 53"/>
              <p:cNvSpPr txBox="1"/>
              <p:nvPr/>
            </p:nvSpPr>
            <p:spPr>
              <a:xfrm>
                <a:off x="1376726" y="2448312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448312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ZoneTexte 54"/>
              <p:cNvSpPr txBox="1"/>
              <p:nvPr/>
            </p:nvSpPr>
            <p:spPr>
              <a:xfrm>
                <a:off x="1376726" y="4295456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295456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488024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3959304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221233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530354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ZoneTexte 69"/>
              <p:cNvSpPr txBox="1"/>
              <p:nvPr/>
            </p:nvSpPr>
            <p:spPr>
              <a:xfrm>
                <a:off x="5823564" y="4825350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825350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ZoneTexte 70"/>
              <p:cNvSpPr txBox="1"/>
              <p:nvPr/>
            </p:nvSpPr>
            <p:spPr>
              <a:xfrm>
                <a:off x="5823564" y="3908060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3908060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ZoneTexte 71"/>
              <p:cNvSpPr txBox="1"/>
              <p:nvPr/>
            </p:nvSpPr>
            <p:spPr>
              <a:xfrm>
                <a:off x="5827182" y="2800342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2800342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ZoneTexte 72"/>
              <p:cNvSpPr txBox="1"/>
              <p:nvPr/>
            </p:nvSpPr>
            <p:spPr>
              <a:xfrm>
                <a:off x="5853180" y="2013190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013190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05988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286536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64990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220307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137181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36561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254000" y="6366079"/>
            <a:ext cx="826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Dosimont</a:t>
            </a:r>
            <a:r>
              <a:rPr lang="fr-FR" sz="1400" b="1" dirty="0" smtClean="0"/>
              <a:t>, </a:t>
            </a:r>
            <a:r>
              <a:rPr lang="fr-FR" sz="1400" b="1" dirty="0" err="1" smtClean="0"/>
              <a:t>Schnorr</a:t>
            </a:r>
            <a:r>
              <a:rPr lang="fr-FR" sz="1400" b="1" dirty="0" smtClean="0"/>
              <a:t> &amp; al. </a:t>
            </a:r>
            <a:r>
              <a:rPr lang="fr-FR" sz="1400" dirty="0" smtClean="0"/>
              <a:t>– A Trace </a:t>
            </a:r>
            <a:r>
              <a:rPr lang="fr-FR" sz="1400" dirty="0" err="1" smtClean="0"/>
              <a:t>Macroscopic</a:t>
            </a:r>
            <a:r>
              <a:rPr lang="fr-FR" sz="1400" dirty="0" smtClean="0"/>
              <a:t> Description </a:t>
            </a:r>
            <a:r>
              <a:rPr lang="fr-FR" sz="1400" dirty="0" err="1" smtClean="0"/>
              <a:t>based</a:t>
            </a:r>
            <a:r>
              <a:rPr lang="fr-FR" sz="1400" dirty="0" smtClean="0"/>
              <a:t> on Time </a:t>
            </a:r>
            <a:r>
              <a:rPr lang="fr-FR" sz="1400" dirty="0" err="1" smtClean="0"/>
              <a:t>Aggregation</a:t>
            </a:r>
            <a:r>
              <a:rPr lang="fr-FR" sz="1400" dirty="0" smtClean="0"/>
              <a:t>, </a:t>
            </a:r>
            <a:r>
              <a:rPr lang="fr-FR" sz="1400" i="1" dirty="0" smtClean="0"/>
              <a:t>RR-8524 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214298"/>
              </p:ext>
            </p:extLst>
          </p:nvPr>
        </p:nvGraphicFramePr>
        <p:xfrm>
          <a:off x="254000" y="2858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5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2858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5587" y="5620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6013" y="5762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9572" y="2304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9601" y="1688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3376" y="3358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3306" y="2421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3709" y="1554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7510" y="2200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7036" y="4827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9232" y="1889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4494" y="1542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254000" y="6366079"/>
            <a:ext cx="8261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Dosimont</a:t>
            </a:r>
            <a:r>
              <a:rPr lang="fr-FR" sz="1400" b="1" dirty="0" smtClean="0"/>
              <a:t>, </a:t>
            </a:r>
            <a:r>
              <a:rPr lang="fr-FR" sz="1400" b="1" dirty="0" err="1" smtClean="0"/>
              <a:t>Schnorr</a:t>
            </a:r>
            <a:r>
              <a:rPr lang="fr-FR" sz="1400" b="1" dirty="0" smtClean="0"/>
              <a:t> &amp; al. </a:t>
            </a:r>
            <a:r>
              <a:rPr lang="fr-FR" sz="1400" dirty="0" smtClean="0"/>
              <a:t>– A Trace </a:t>
            </a:r>
            <a:r>
              <a:rPr lang="fr-FR" sz="1400" dirty="0" err="1" smtClean="0"/>
              <a:t>Macroscopic</a:t>
            </a:r>
            <a:r>
              <a:rPr lang="fr-FR" sz="1400" dirty="0" smtClean="0"/>
              <a:t> Description </a:t>
            </a:r>
            <a:r>
              <a:rPr lang="fr-FR" sz="1400" dirty="0" err="1" smtClean="0"/>
              <a:t>based</a:t>
            </a:r>
            <a:r>
              <a:rPr lang="fr-FR" sz="1400" dirty="0" smtClean="0"/>
              <a:t> on Time </a:t>
            </a:r>
            <a:r>
              <a:rPr lang="fr-FR" sz="1400" dirty="0" err="1" smtClean="0"/>
              <a:t>Aggregation</a:t>
            </a:r>
            <a:r>
              <a:rPr lang="fr-FR" sz="1400" dirty="0" smtClean="0"/>
              <a:t>, </a:t>
            </a:r>
            <a:r>
              <a:rPr lang="fr-FR" sz="1400" i="1" dirty="0" smtClean="0"/>
              <a:t>RR-8524 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140214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6" name="Visio" r:id="rId7" imgW="7044120" imgH="5243400" progId="Visio.Drawing.15">
                  <p:embed/>
                </p:oleObj>
              </mc:Choice>
              <mc:Fallback>
                <p:oleObj name="Visio" r:id="rId7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9147"/>
              </p:ext>
            </p:extLst>
          </p:nvPr>
        </p:nvGraphicFramePr>
        <p:xfrm>
          <a:off x="2962679" y="1804092"/>
          <a:ext cx="5149009" cy="395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21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804092"/>
                        <a:ext cx="5149009" cy="395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08031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1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5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05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79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80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81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82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0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1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707379" y="408330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78" y="75525"/>
            <a:ext cx="1933069" cy="19330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51" y="34093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503" y="75525"/>
            <a:ext cx="1933069" cy="1933069"/>
          </a:xfrm>
          <a:prstGeom prst="rect">
            <a:avLst/>
          </a:prstGeom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063946"/>
              </p:ext>
            </p:extLst>
          </p:nvPr>
        </p:nvGraphicFramePr>
        <p:xfrm>
          <a:off x="2112396" y="1957280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3" name="Acrobat Document" r:id="rId6" imgW="11020187" imgH="9801088" progId="AcroExch.Document.11">
                  <p:embed/>
                </p:oleObj>
              </mc:Choice>
              <mc:Fallback>
                <p:oleObj name="Acrobat Document" r:id="rId6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2396" y="1957280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6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pic>
        <p:nvPicPr>
          <p:cNvPr id="4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14" y="126399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/>
          <p:cNvCxnSpPr/>
          <p:nvPr/>
        </p:nvCxnSpPr>
        <p:spPr>
          <a:xfrm>
            <a:off x="3572684" y="1944415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060548" y="206654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1014869" y="1366310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828242" y="142388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88384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883849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9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095500" y="1790700"/>
            <a:ext cx="6807200" cy="4386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2" y="4438650"/>
            <a:ext cx="820847" cy="820847"/>
          </a:xfrm>
          <a:prstGeom prst="rect">
            <a:avLst/>
          </a:prstGeom>
        </p:spPr>
      </p:pic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5482" name="Picture 10" descr="http://www.google.fr/url?source=imglanding&amp;ct=img&amp;q=http://simpleicon.com/wp-content/uploads/bar-chart-up-4.png&amp;sa=X&amp;ei=iP1sVbvhNsfaU77ugJAJ&amp;ved=0CAkQ8wc&amp;usg=AFQjCNGmDz15Sq9ZoOZRCVj2Opb_pd5yq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3" y="3467209"/>
            <a:ext cx="815975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y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3" y="4953000"/>
            <a:ext cx="365344" cy="36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8" y="1633646"/>
            <a:ext cx="820847" cy="820847"/>
          </a:xfrm>
          <a:prstGeom prst="rect">
            <a:avLst/>
          </a:prstGeom>
        </p:spPr>
      </p:pic>
      <p:pic>
        <p:nvPicPr>
          <p:cNvPr id="105484" name="Picture 12" descr="http://www.google.fr/url?source=imglanding&amp;ct=img&amp;q=http://iconshow.me/media/images/Mixed/line-icon/png/128/data-128.png&amp;sa=X&amp;ei=0P1sVaPRCczvUMCHgqgF&amp;ved=0CAkQ8wc&amp;usg=AFQjCNEgSzskAnSYHjBqdCfpUP3Hc4Fni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22" y="2224143"/>
            <a:ext cx="327025" cy="3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8738"/>
              </p:ext>
            </p:extLst>
          </p:nvPr>
        </p:nvGraphicFramePr>
        <p:xfrm>
          <a:off x="5550158" y="24431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89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158" y="24431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0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40192" y="2328462"/>
            <a:ext cx="5162508" cy="3848501"/>
          </a:xfrm>
        </p:spPr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42" y="2328462"/>
            <a:ext cx="2184358" cy="21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8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improve</a:t>
            </a:r>
            <a:r>
              <a:rPr lang="fr-FR" sz="4000" dirty="0" smtClean="0"/>
              <a:t> performance?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3" name="AutoShape 2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717925" y="3389922"/>
            <a:ext cx="227990" cy="2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92" y="2689042"/>
            <a:ext cx="1676315" cy="16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0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8" y="625377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Hardware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9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0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2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3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80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0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1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 err="1" smtClean="0"/>
              <a:t>Analysis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based</a:t>
            </a:r>
            <a:r>
              <a:rPr lang="fr-FR" sz="3600" b="1" dirty="0" smtClean="0"/>
              <a:t> on </a:t>
            </a:r>
            <a:r>
              <a:rPr lang="fr-FR" sz="3600" b="1" dirty="0" err="1" smtClean="0"/>
              <a:t>visualization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0984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5" name="Visio" r:id="rId4" imgW="25460300" imgH="7172257" progId="Visio.Drawing.15">
                  <p:embed/>
                </p:oleObj>
              </mc:Choice>
              <mc:Fallback>
                <p:oleObj name="Visio" r:id="rId4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9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50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51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52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53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73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74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75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76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77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49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3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97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1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8157</TotalTime>
  <Words>4124</Words>
  <Application>Microsoft Office PowerPoint</Application>
  <PresentationFormat>Affichage à l'écran (4:3)</PresentationFormat>
  <Paragraphs>1689</Paragraphs>
  <Slides>134</Slides>
  <Notes>85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134</vt:i4>
      </vt:variant>
    </vt:vector>
  </HeadingPairs>
  <TitlesOfParts>
    <vt:vector size="144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Analysis based on visualization</vt:lpstr>
      <vt:lpstr>From the perturbation to the source code</vt:lpstr>
      <vt:lpstr>Visual analysis top down approach</vt:lpstr>
      <vt:lpstr>Examples of tools using Gantt chart</vt:lpstr>
      <vt:lpstr>Overviews are not satisfying</vt:lpstr>
      <vt:lpstr>Visualization support</vt:lpstr>
      <vt:lpstr>Visualization support</vt:lpstr>
      <vt:lpstr>Interactivity performance</vt:lpstr>
      <vt:lpstr>User</vt:lpstr>
      <vt:lpstr>Outline</vt:lpstr>
      <vt:lpstr>Temporal Overview</vt:lpstr>
      <vt:lpstr>Interest of Temporal Analysis</vt:lpstr>
      <vt:lpstr>Aggregation method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What are the difficulties to adapt this method to trace analysis?</vt:lpstr>
      <vt:lpstr>Microscopic model structure</vt:lpstr>
      <vt:lpstr>Fill the microscopic model</vt:lpstr>
      <vt:lpstr>Visualize the trace abstraction</vt:lpstr>
      <vt:lpstr>Stacked bar chart visual aggregation</vt:lpstr>
      <vt:lpstr>Example of analyses</vt:lpstr>
      <vt:lpstr>Présentation PowerPoint</vt:lpstr>
      <vt:lpstr>Présentation PowerPoint</vt:lpstr>
      <vt:lpstr>LU class C (700 processes) on G5K</vt:lpstr>
      <vt:lpstr>Influence of the hierarchy</vt:lpstr>
      <vt:lpstr>Influence of the hierarchy</vt:lpstr>
      <vt:lpstr>Influence of the hierarchy</vt:lpstr>
      <vt:lpstr>We need some space!</vt:lpstr>
      <vt:lpstr>Spatiotemporal Overview</vt:lpstr>
      <vt:lpstr>Hierarchize the spatial dimension</vt:lpstr>
      <vt:lpstr>Aggregate the microscopic model</vt:lpstr>
      <vt:lpstr>Forbidden Aggregates</vt:lpstr>
      <vt:lpstr>Best Cut Computation</vt:lpstr>
      <vt:lpstr>Best Cut Algorithm: naive approach</vt:lpstr>
      <vt:lpstr>Best Cut Algorithm: dynamic programming</vt:lpstr>
      <vt:lpstr>Visualization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Implementation: Ocelotl Analysis Tool</vt:lpstr>
      <vt:lpstr>Framesoc</vt:lpstr>
      <vt:lpstr>Ocelotl</vt:lpstr>
      <vt:lpstr>Shneiderman’s mantra: Overview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Analysis Pipeline </vt:lpstr>
      <vt:lpstr>Avoid useless recomputation during interaction</vt:lpstr>
      <vt:lpstr>Improving trace reading </vt:lpstr>
      <vt:lpstr>Microscopic model persistent cache</vt:lpstr>
      <vt:lpstr>Microscopic Model Persistant Cache</vt:lpstr>
      <vt:lpstr>Conclusion</vt:lpstr>
      <vt:lpstr>Overviews</vt:lpstr>
      <vt:lpstr>Ocelotl Analysis Tool</vt:lpstr>
      <vt:lpstr>Publications</vt:lpstr>
      <vt:lpstr>New aggregations</vt:lpstr>
      <vt:lpstr>Improving the performance </vt:lpstr>
      <vt:lpstr>New applications</vt:lpstr>
      <vt:lpstr>Thank you for your attention!</vt:lpstr>
      <vt:lpstr>Backup</vt:lpstr>
      <vt:lpstr>Perspectives?</vt:lpstr>
      <vt:lpstr>How to improve performance?</vt:lpstr>
      <vt:lpstr>Quality computation </vt:lpstr>
      <vt:lpstr>Elmqvist &amp; Fekete’s criteria</vt:lpstr>
      <vt:lpstr>Visualize structure and temporal behavior</vt:lpstr>
      <vt:lpstr>Thanks</vt:lpstr>
      <vt:lpstr>Best Partition problem</vt:lpstr>
      <vt:lpstr>Fill the microscopic model</vt:lpstr>
      <vt:lpstr>Lattice</vt:lpstr>
      <vt:lpstr>Complexity</vt:lpstr>
      <vt:lpstr>In a few words…</vt:lpstr>
      <vt:lpstr>Ex: Hierarchical aggregation</vt:lpstr>
      <vt:lpstr>Ex: Ordered set aggregation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Main thread</vt:lpstr>
      <vt:lpstr>CG class C (64 processes) on G5K</vt:lpstr>
      <vt:lpstr>Knowledge on the application</vt:lpstr>
      <vt:lpstr>Multi agent system analysis</vt:lpstr>
      <vt:lpstr>Multi agent system analysis</vt:lpstr>
      <vt:lpstr>Best Cut Algorithm : naive approach</vt:lpstr>
      <vt:lpstr>Best Cut Algorithm : dynamic programming</vt:lpstr>
      <vt:lpstr>Solving the problem</vt:lpstr>
      <vt:lpstr>Context</vt:lpstr>
      <vt:lpstr>Trace content</vt:lpstr>
      <vt:lpstr>Lamarche-Perrin’s Method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Présentation PowerPoint</vt:lpstr>
      <vt:lpstr>Embedded systems</vt:lpstr>
      <vt:lpstr>Parallel systems</vt:lpstr>
      <vt:lpstr>Systems and applications become more and more complex to analyze</vt:lpstr>
      <vt:lpstr>Proposal</vt:lpstr>
      <vt:lpstr>Notations</vt:lpstr>
      <vt:lpstr>How to adapt LP method to trace analysis ?</vt:lpstr>
      <vt:lpstr>How to generate the microscopic model ?</vt:lpstr>
      <vt:lpstr>Original microscopic model</vt:lpstr>
      <vt:lpstr>Build a microscopic model from the trace</vt:lpstr>
      <vt:lpstr>How to aggregate the microscopic model ?</vt:lpstr>
      <vt:lpstr>How to aggregate the microscopic model</vt:lpstr>
      <vt:lpstr>Aggregation process</vt:lpstr>
      <vt:lpstr>Visualization</vt:lpstr>
      <vt:lpstr>How to generate a spatiotemporal representation following LP method ?</vt:lpstr>
      <vt:lpstr>How to generate the microscopic model ?</vt:lpstr>
      <vt:lpstr>How to aggregate this microscopic model ?</vt:lpstr>
      <vt:lpstr>In practice…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721</cp:revision>
  <dcterms:created xsi:type="dcterms:W3CDTF">2015-05-04T13:17:04Z</dcterms:created>
  <dcterms:modified xsi:type="dcterms:W3CDTF">2015-06-03T17:29:33Z</dcterms:modified>
</cp:coreProperties>
</file>